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2"/>
  </p:notesMasterIdLst>
  <p:sldIdLst>
    <p:sldId id="261" r:id="rId2"/>
    <p:sldId id="262" r:id="rId3"/>
    <p:sldId id="263" r:id="rId4"/>
    <p:sldId id="265" r:id="rId5"/>
    <p:sldId id="291" r:id="rId6"/>
    <p:sldId id="266" r:id="rId7"/>
    <p:sldId id="289" r:id="rId8"/>
    <p:sldId id="290" r:id="rId9"/>
    <p:sldId id="267" r:id="rId10"/>
    <p:sldId id="268" r:id="rId11"/>
    <p:sldId id="332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321" r:id="rId22"/>
    <p:sldId id="292" r:id="rId23"/>
    <p:sldId id="330" r:id="rId24"/>
    <p:sldId id="323" r:id="rId25"/>
    <p:sldId id="324" r:id="rId26"/>
    <p:sldId id="325" r:id="rId27"/>
    <p:sldId id="326" r:id="rId28"/>
    <p:sldId id="293" r:id="rId29"/>
    <p:sldId id="327" r:id="rId30"/>
    <p:sldId id="294" r:id="rId31"/>
    <p:sldId id="328" r:id="rId32"/>
    <p:sldId id="278" r:id="rId33"/>
    <p:sldId id="279" r:id="rId34"/>
    <p:sldId id="280" r:id="rId35"/>
    <p:sldId id="296" r:id="rId36"/>
    <p:sldId id="295" r:id="rId37"/>
    <p:sldId id="281" r:id="rId38"/>
    <p:sldId id="331" r:id="rId39"/>
    <p:sldId id="282" r:id="rId40"/>
    <p:sldId id="297" r:id="rId41"/>
    <p:sldId id="298" r:id="rId42"/>
    <p:sldId id="299" r:id="rId43"/>
    <p:sldId id="303" r:id="rId44"/>
    <p:sldId id="300" r:id="rId45"/>
    <p:sldId id="301" r:id="rId46"/>
    <p:sldId id="302" r:id="rId47"/>
    <p:sldId id="283" r:id="rId48"/>
    <p:sldId id="284" r:id="rId49"/>
    <p:sldId id="304" r:id="rId50"/>
    <p:sldId id="305" r:id="rId51"/>
    <p:sldId id="285" r:id="rId52"/>
    <p:sldId id="322" r:id="rId53"/>
    <p:sldId id="286" r:id="rId54"/>
    <p:sldId id="306" r:id="rId55"/>
    <p:sldId id="287" r:id="rId56"/>
    <p:sldId id="307" r:id="rId57"/>
    <p:sldId id="288" r:id="rId58"/>
    <p:sldId id="308" r:id="rId59"/>
    <p:sldId id="309" r:id="rId60"/>
    <p:sldId id="320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A98"/>
    <a:srgbClr val="FEC51D"/>
    <a:srgbClr val="65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4"/>
  </p:normalViewPr>
  <p:slideViewPr>
    <p:cSldViewPr snapToGrid="0" snapToObjects="1">
      <p:cViewPr varScale="1">
        <p:scale>
          <a:sx n="152" d="100"/>
          <a:sy n="152" d="100"/>
        </p:scale>
        <p:origin x="48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5F839-4AEB-4152-9A92-26F7CD2AA57C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5E567-6481-4385-8786-9B77B5C08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7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60F0-3B82-42BA-B589-CF135C0ED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634" y="1156855"/>
            <a:ext cx="4324348" cy="1870363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F0DF4D-9F40-4EAF-BF6B-8B6EE903E7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635" y="3130983"/>
            <a:ext cx="3479220" cy="679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03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2728-7624-466E-ACED-98E59EEFF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080654"/>
            <a:ext cx="7886700" cy="5406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B5AA76-7C9A-462D-8CA3-178CA16824F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779588"/>
            <a:ext cx="7886700" cy="2473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92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299888B8-FB10-406E-B7E1-7CB8E7F880B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8650" y="1163782"/>
            <a:ext cx="7886700" cy="30891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23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82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E45F9F-C308-4CCA-8E9C-E7AABC7EA50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8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2" r:id="rId3"/>
    <p:sldLayoutId id="2147483651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Gotham Medium" panose="02000604030000020004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9076B-3ADE-473F-9C14-CE884486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 Tale of Two Campaigns</a:t>
            </a:r>
            <a:br>
              <a:rPr lang="en-US" sz="3600" dirty="0"/>
            </a:br>
            <a:r>
              <a:rPr lang="en-US" sz="2000" b="0" dirty="0"/>
              <a:t>(One that was a success, one that failed, and why)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FC6D4-DD31-4660-BB4D-3991DCD7DC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Mark Chilutti, CFRE</a:t>
            </a:r>
          </a:p>
          <a:p>
            <a:r>
              <a:rPr lang="en-US" sz="1400" dirty="0"/>
              <a:t>Magee Rehab Hospital- Jefferson Health</a:t>
            </a:r>
          </a:p>
        </p:txBody>
      </p:sp>
    </p:spTree>
    <p:extLst>
      <p:ext uri="{BB962C8B-B14F-4D97-AF65-F5344CB8AC3E}">
        <p14:creationId xmlns:p14="http://schemas.microsoft.com/office/powerpoint/2010/main" val="364474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learned along the 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Just because we </a:t>
            </a:r>
            <a:r>
              <a:rPr lang="en-US" b="1" dirty="0"/>
              <a:t>need it </a:t>
            </a:r>
            <a:r>
              <a:rPr lang="en-US" dirty="0"/>
              <a:t>we should not assume donors will be excited to fund it</a:t>
            </a:r>
          </a:p>
          <a:p>
            <a:r>
              <a:rPr lang="en-US" dirty="0"/>
              <a:t>Our board had a lot to learn about Magee, and the significant role philanthropy plays</a:t>
            </a:r>
          </a:p>
          <a:p>
            <a:r>
              <a:rPr lang="en-US" dirty="0"/>
              <a:t>We needed a strong volunteer campaign chair who could build a strong team of volunteers</a:t>
            </a:r>
          </a:p>
          <a:p>
            <a:r>
              <a:rPr lang="en-US" dirty="0"/>
              <a:t>We needed more qualified prospects</a:t>
            </a:r>
          </a:p>
        </p:txBody>
      </p:sp>
    </p:spTree>
    <p:extLst>
      <p:ext uri="{BB962C8B-B14F-4D97-AF65-F5344CB8AC3E}">
        <p14:creationId xmlns:p14="http://schemas.microsoft.com/office/powerpoint/2010/main" val="377767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3200" dirty="0" smtClean="0"/>
          </a:p>
          <a:p>
            <a:pPr marL="0" indent="0" algn="ctr">
              <a:buNone/>
            </a:pPr>
            <a:r>
              <a:rPr lang="en-US" sz="3200" dirty="0" smtClean="0"/>
              <a:t>We just weren’t ready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6278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learned along the 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 needed to build stronger relationships with donors</a:t>
            </a:r>
          </a:p>
          <a:p>
            <a:r>
              <a:rPr lang="en-US" dirty="0"/>
              <a:t>I needed to start asking donors to increase their giving, and it was time to build a major gift program</a:t>
            </a:r>
          </a:p>
        </p:txBody>
      </p:sp>
    </p:spTree>
    <p:extLst>
      <p:ext uri="{BB962C8B-B14F-4D97-AF65-F5344CB8AC3E}">
        <p14:creationId xmlns:p14="http://schemas.microsoft.com/office/powerpoint/2010/main" val="20664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did we get ready?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Get to know our donors better</a:t>
            </a:r>
          </a:p>
          <a:p>
            <a:r>
              <a:rPr lang="en-US" dirty="0"/>
              <a:t>Have our donors get to know Magee better</a:t>
            </a:r>
          </a:p>
          <a:p>
            <a:r>
              <a:rPr lang="en-US" dirty="0"/>
              <a:t>Be better storytellers all year long</a:t>
            </a:r>
          </a:p>
          <a:p>
            <a:r>
              <a:rPr lang="en-US" dirty="0"/>
              <a:t>Increase stewardship efforts</a:t>
            </a:r>
          </a:p>
        </p:txBody>
      </p:sp>
    </p:spTree>
    <p:extLst>
      <p:ext uri="{BB962C8B-B14F-4D97-AF65-F5344CB8AC3E}">
        <p14:creationId xmlns:p14="http://schemas.microsoft.com/office/powerpoint/2010/main" val="155030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Build trust and understanding</a:t>
            </a:r>
          </a:p>
          <a:p>
            <a:r>
              <a:rPr lang="en-US" dirty="0"/>
              <a:t>Train our board to share their story with </a:t>
            </a:r>
            <a:r>
              <a:rPr lang="en-US" dirty="0" smtClean="0"/>
              <a:t>others- they have to do more than just give</a:t>
            </a:r>
            <a:endParaRPr lang="en-US" dirty="0"/>
          </a:p>
          <a:p>
            <a:r>
              <a:rPr lang="en-US" dirty="0" smtClean="0"/>
              <a:t>Recruited, trained, </a:t>
            </a:r>
            <a:r>
              <a:rPr lang="en-US" dirty="0"/>
              <a:t>and built a team of volunteers that </a:t>
            </a:r>
            <a:r>
              <a:rPr lang="en-US" b="1" u="sng" dirty="0"/>
              <a:t>would ask people for </a:t>
            </a:r>
            <a:r>
              <a:rPr lang="en-US" b="1" u="sng" dirty="0" smtClean="0"/>
              <a:t>money</a:t>
            </a:r>
          </a:p>
          <a:p>
            <a:r>
              <a:rPr lang="en-US" dirty="0" smtClean="0"/>
              <a:t>A Chairman who was determined to be successful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3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backed into the campaign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2011 Humanitarian Award Dinner- what should we do with the proceeds?</a:t>
            </a:r>
          </a:p>
        </p:txBody>
      </p:sp>
    </p:spTree>
    <p:extLst>
      <p:ext uri="{BB962C8B-B14F-4D97-AF65-F5344CB8AC3E}">
        <p14:creationId xmlns:p14="http://schemas.microsoft.com/office/powerpoint/2010/main" val="4506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/>
              <a:t>Let’s build a Healing Garden!</a:t>
            </a:r>
          </a:p>
        </p:txBody>
      </p:sp>
    </p:spTree>
    <p:extLst>
      <p:ext uri="{BB962C8B-B14F-4D97-AF65-F5344CB8AC3E}">
        <p14:creationId xmlns:p14="http://schemas.microsoft.com/office/powerpoint/2010/main" val="352362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Let’s build a few Healing Gardens</a:t>
            </a:r>
          </a:p>
          <a:p>
            <a:r>
              <a:rPr lang="en-US" dirty="0"/>
              <a:t>Can we also build an art therapy studio?</a:t>
            </a:r>
          </a:p>
          <a:p>
            <a:r>
              <a:rPr lang="en-US" dirty="0"/>
              <a:t>What about a spirituality center?</a:t>
            </a:r>
          </a:p>
          <a:p>
            <a:r>
              <a:rPr lang="en-US" dirty="0"/>
              <a:t>What about a patient gathering area….with a fireplace</a:t>
            </a:r>
          </a:p>
          <a:p>
            <a:r>
              <a:rPr lang="en-US" dirty="0"/>
              <a:t>All I can see is a brick wall…can we put glass in there instead?</a:t>
            </a:r>
          </a:p>
        </p:txBody>
      </p:sp>
    </p:spTree>
    <p:extLst>
      <p:ext uri="{BB962C8B-B14F-4D97-AF65-F5344CB8AC3E}">
        <p14:creationId xmlns:p14="http://schemas.microsoft.com/office/powerpoint/2010/main" val="416250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/>
              <a:t>Time to put the brakes on before we fail again!</a:t>
            </a:r>
          </a:p>
        </p:txBody>
      </p:sp>
    </p:spTree>
    <p:extLst>
      <p:ext uri="{BB962C8B-B14F-4D97-AF65-F5344CB8AC3E}">
        <p14:creationId xmlns:p14="http://schemas.microsoft.com/office/powerpoint/2010/main" val="418944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do this right!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Determine the full scope of the project</a:t>
            </a:r>
          </a:p>
          <a:p>
            <a:r>
              <a:rPr lang="en-US" dirty="0"/>
              <a:t>Meet with stakeholders </a:t>
            </a:r>
          </a:p>
          <a:p>
            <a:r>
              <a:rPr lang="en-US" dirty="0"/>
              <a:t>Create a budget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76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86B-CD3B-4CA9-83AC-02EF1EB3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</a:t>
            </a:r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C2829-27DB-44FC-92F5-5D61BBD863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Understanding why the first campaign failed</a:t>
            </a:r>
          </a:p>
          <a:p>
            <a:r>
              <a:rPr lang="en-US" dirty="0" smtClean="0"/>
              <a:t>What</a:t>
            </a:r>
            <a:r>
              <a:rPr lang="en-US" dirty="0" smtClean="0"/>
              <a:t> </a:t>
            </a:r>
            <a:r>
              <a:rPr lang="en-US" dirty="0"/>
              <a:t>Campaign </a:t>
            </a:r>
            <a:r>
              <a:rPr lang="en-US" dirty="0" smtClean="0"/>
              <a:t>Readiness looks like</a:t>
            </a:r>
            <a:endParaRPr lang="en-US" dirty="0"/>
          </a:p>
          <a:p>
            <a:r>
              <a:rPr lang="en-US" dirty="0"/>
              <a:t>What a successful plan looks like</a:t>
            </a:r>
          </a:p>
          <a:p>
            <a:r>
              <a:rPr lang="en-US" dirty="0" smtClean="0"/>
              <a:t>C</a:t>
            </a:r>
            <a:r>
              <a:rPr lang="en-US" dirty="0" smtClean="0"/>
              <a:t>rafting </a:t>
            </a:r>
            <a:r>
              <a:rPr lang="en-US" dirty="0"/>
              <a:t>your story (case)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54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Build and </a:t>
            </a:r>
            <a:r>
              <a:rPr lang="en-US" b="1" u="sng" dirty="0"/>
              <a:t>test </a:t>
            </a:r>
            <a:r>
              <a:rPr lang="en-US" dirty="0"/>
              <a:t>a case</a:t>
            </a:r>
          </a:p>
          <a:p>
            <a:r>
              <a:rPr lang="en-US" dirty="0"/>
              <a:t>Determine naming opportunities and a robust donor recognition plan</a:t>
            </a:r>
          </a:p>
          <a:p>
            <a:r>
              <a:rPr lang="en-US" dirty="0"/>
              <a:t>Build out prospect </a:t>
            </a:r>
            <a:r>
              <a:rPr lang="en-US" dirty="0" smtClean="0"/>
              <a:t>lists at appropriate levels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05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608E-721C-4FB4-97DE-260C09637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Write/produce</a:t>
            </a:r>
            <a:r>
              <a:rPr lang="en-US" sz="2800" dirty="0" smtClean="0"/>
              <a:t> </a:t>
            </a:r>
            <a:r>
              <a:rPr lang="en-US" sz="2800" dirty="0"/>
              <a:t>an effective case statement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38C9E3-F45F-4732-9D40-9AFA0687437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209800" y="1579830"/>
            <a:ext cx="4395897" cy="2673083"/>
          </a:xfrm>
        </p:spPr>
      </p:pic>
    </p:spTree>
    <p:extLst>
      <p:ext uri="{BB962C8B-B14F-4D97-AF65-F5344CB8AC3E}">
        <p14:creationId xmlns:p14="http://schemas.microsoft.com/office/powerpoint/2010/main" val="33425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pic>
        <p:nvPicPr>
          <p:cNvPr id="1026" name="Picture 2" descr="13007-Rendered Plan_11x17-page-001">
            <a:extLst>
              <a:ext uri="{FF2B5EF4-FFF2-40B4-BE49-F238E27FC236}">
                <a16:creationId xmlns:a16="http://schemas.microsoft.com/office/drawing/2014/main" id="{8DE6330E-349A-4DD9-BDED-45B39FA1F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r="7442"/>
          <a:stretch>
            <a:fillRect/>
          </a:stretch>
        </p:blipFill>
        <p:spPr bwMode="auto">
          <a:xfrm>
            <a:off x="1930400" y="991849"/>
            <a:ext cx="4870450" cy="342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Ingredients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Bright and colorful</a:t>
            </a:r>
          </a:p>
          <a:p>
            <a:r>
              <a:rPr lang="en-US" dirty="0" smtClean="0"/>
              <a:t>What we are doing – paint a picture for them</a:t>
            </a:r>
          </a:p>
          <a:p>
            <a:r>
              <a:rPr lang="en-US" dirty="0" smtClean="0"/>
              <a:t>Why we were doing it &amp; the impact it would make </a:t>
            </a:r>
          </a:p>
          <a:p>
            <a:r>
              <a:rPr lang="en-US" dirty="0" smtClean="0"/>
              <a:t>How they can get involved</a:t>
            </a:r>
          </a:p>
          <a:p>
            <a:r>
              <a:rPr lang="en-US" dirty="0" smtClean="0"/>
              <a:t>Map insert and naming menu insert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25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Secret Ingredient….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200" dirty="0" smtClean="0"/>
              <a:t>Have something that can appeal to everyone!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818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The Creative Therapy Center &amp; Healing Gardens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5 Healing Gardens</a:t>
            </a:r>
          </a:p>
          <a:p>
            <a:r>
              <a:rPr lang="en-US" dirty="0" smtClean="0"/>
              <a:t>6 accessible planter gardens</a:t>
            </a:r>
          </a:p>
          <a:p>
            <a:r>
              <a:rPr lang="en-US" dirty="0" smtClean="0"/>
              <a:t>Art Therapy Studio</a:t>
            </a:r>
          </a:p>
          <a:p>
            <a:r>
              <a:rPr lang="en-US" dirty="0" smtClean="0"/>
              <a:t>Spirituality Center (inside) &amp; Meditation Garden (outside)</a:t>
            </a:r>
          </a:p>
          <a:p>
            <a:r>
              <a:rPr lang="en-US" dirty="0" smtClean="0"/>
              <a:t>6 Glass “Windows to the City”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77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Indoor &amp; Outdoor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Patient Social Center (with electric fireplace)</a:t>
            </a:r>
          </a:p>
          <a:p>
            <a:r>
              <a:rPr lang="en-US" dirty="0" smtClean="0"/>
              <a:t>City streetscape with curb cuts, different surfaces, a car, a ramp, and more!</a:t>
            </a:r>
          </a:p>
          <a:p>
            <a:r>
              <a:rPr lang="en-US" dirty="0" smtClean="0"/>
              <a:t>Indoor greenhouse</a:t>
            </a:r>
          </a:p>
          <a:p>
            <a:r>
              <a:rPr lang="en-US" dirty="0" smtClean="0"/>
              <a:t>A named “avenue” and a named “street”</a:t>
            </a:r>
          </a:p>
          <a:p>
            <a:r>
              <a:rPr lang="en-US" dirty="0" smtClean="0"/>
              <a:t>Lots of casual space just to relax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64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that helped us be successful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Wide appeal to different </a:t>
            </a:r>
            <a:r>
              <a:rPr lang="en-US" dirty="0" smtClean="0"/>
              <a:t>audiences </a:t>
            </a:r>
          </a:p>
          <a:p>
            <a:r>
              <a:rPr lang="en-US" dirty="0"/>
              <a:t>T</a:t>
            </a:r>
            <a:r>
              <a:rPr lang="en-US" dirty="0" smtClean="0"/>
              <a:t>ested well with board, staff &amp; donors (ask for advice-get $$$)</a:t>
            </a:r>
            <a:endParaRPr lang="en-US" dirty="0" smtClean="0"/>
          </a:p>
          <a:p>
            <a:r>
              <a:rPr lang="en-US" dirty="0" smtClean="0"/>
              <a:t>Directed gifts to specific named areas, or just general support of the project</a:t>
            </a:r>
          </a:p>
          <a:p>
            <a:r>
              <a:rPr lang="en-US" dirty="0" smtClean="0"/>
              <a:t>Easy to understand what each area was and how it would make an impact on our patients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10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Donor Recognition Wall Design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92" y="1779588"/>
            <a:ext cx="3706016" cy="2473325"/>
          </a:xfrm>
        </p:spPr>
      </p:pic>
    </p:spTree>
    <p:extLst>
      <p:ext uri="{BB962C8B-B14F-4D97-AF65-F5344CB8AC3E}">
        <p14:creationId xmlns:p14="http://schemas.microsoft.com/office/powerpoint/2010/main" val="39369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$5,000 minimum to be on the donor </a:t>
            </a:r>
            <a:r>
              <a:rPr lang="en-US" dirty="0" smtClean="0"/>
              <a:t>wall</a:t>
            </a:r>
            <a:endParaRPr lang="en-US" dirty="0" smtClean="0"/>
          </a:p>
          <a:p>
            <a:r>
              <a:rPr lang="en-US" dirty="0" smtClean="0"/>
              <a:t>Separate sections based on level of </a:t>
            </a:r>
            <a:r>
              <a:rPr lang="en-US" dirty="0" smtClean="0"/>
              <a:t>giving</a:t>
            </a:r>
          </a:p>
          <a:p>
            <a:r>
              <a:rPr lang="en-US" dirty="0" smtClean="0"/>
              <a:t>Had a design to show as a part of the ask</a:t>
            </a:r>
            <a:endParaRPr lang="en-US" dirty="0" smtClean="0"/>
          </a:p>
          <a:p>
            <a:r>
              <a:rPr lang="en-US" dirty="0" smtClean="0"/>
              <a:t>Attractive looking as opposed to just boring engraved wood or brass plaques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87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The importance of trained volunteer leadership</a:t>
            </a:r>
          </a:p>
          <a:p>
            <a:r>
              <a:rPr lang="en-US" dirty="0"/>
              <a:t>Why to create recognition/naming opportunities at the start</a:t>
            </a:r>
          </a:p>
          <a:p>
            <a:r>
              <a:rPr lang="en-US" dirty="0"/>
              <a:t>How to celebrate your success</a:t>
            </a:r>
          </a:p>
          <a:p>
            <a:r>
              <a:rPr lang="en-US" dirty="0"/>
              <a:t>The real impact of a successful </a:t>
            </a:r>
            <a:r>
              <a:rPr lang="en-US" dirty="0" smtClean="0"/>
              <a:t>campaign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5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Plaques for Named Areas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50" y="1538058"/>
            <a:ext cx="2015269" cy="27148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720" y="1585977"/>
            <a:ext cx="2120223" cy="266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1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Involved donors, prospects and staff in the </a:t>
            </a:r>
            <a:r>
              <a:rPr lang="en-US" dirty="0" smtClean="0"/>
              <a:t>design work</a:t>
            </a:r>
            <a:endParaRPr lang="en-US" dirty="0" smtClean="0"/>
          </a:p>
          <a:p>
            <a:r>
              <a:rPr lang="en-US" dirty="0" smtClean="0"/>
              <a:t>Contest to choose the 3 flowers on the plaques</a:t>
            </a:r>
          </a:p>
          <a:p>
            <a:r>
              <a:rPr lang="en-US" dirty="0" smtClean="0"/>
              <a:t>Design fit with the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56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We’re finally ready to go!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$4 </a:t>
            </a:r>
            <a:r>
              <a:rPr lang="en-US" dirty="0" smtClean="0"/>
              <a:t>million project</a:t>
            </a:r>
            <a:endParaRPr lang="en-US" dirty="0"/>
          </a:p>
          <a:p>
            <a:r>
              <a:rPr lang="en-US" dirty="0"/>
              <a:t>Half will be raised and half will come out of hospital operations</a:t>
            </a:r>
          </a:p>
          <a:p>
            <a:r>
              <a:rPr lang="en-US" dirty="0"/>
              <a:t>Volunteer leadership team was built and were the first to make pledges/gifts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38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Leading by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$567,000 in commitments from 100% of the boards</a:t>
            </a:r>
          </a:p>
          <a:p>
            <a:r>
              <a:rPr lang="en-US" dirty="0"/>
              <a:t>$101,000 from physicians and executive leadership</a:t>
            </a:r>
          </a:p>
          <a:p>
            <a:r>
              <a:rPr lang="en-US" dirty="0"/>
              <a:t>Early major gift commitments secured from key donors</a:t>
            </a:r>
          </a:p>
          <a:p>
            <a:r>
              <a:rPr lang="en-US" dirty="0"/>
              <a:t>Successful staff campaign- committee included non-fundraising staff</a:t>
            </a:r>
          </a:p>
        </p:txBody>
      </p:sp>
    </p:spTree>
    <p:extLst>
      <p:ext uri="{BB962C8B-B14F-4D97-AF65-F5344CB8AC3E}">
        <p14:creationId xmlns:p14="http://schemas.microsoft.com/office/powerpoint/2010/main" val="179283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momentum and excitement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Reception and open houses to share the plan</a:t>
            </a:r>
          </a:p>
          <a:p>
            <a:r>
              <a:rPr lang="en-US" dirty="0"/>
              <a:t>Hardhat tours during construction</a:t>
            </a:r>
          </a:p>
          <a:p>
            <a:r>
              <a:rPr lang="en-US" dirty="0"/>
              <a:t>Regular campaign steering committee meetings held, and updates shared with board and donors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14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tour with donors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06" y="1779588"/>
            <a:ext cx="3709987" cy="2473325"/>
          </a:xfrm>
        </p:spPr>
      </p:pic>
    </p:spTree>
    <p:extLst>
      <p:ext uri="{BB962C8B-B14F-4D97-AF65-F5344CB8AC3E}">
        <p14:creationId xmlns:p14="http://schemas.microsoft.com/office/powerpoint/2010/main" val="262967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the plan with Staff and Guests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06" y="1779588"/>
            <a:ext cx="3709987" cy="2473325"/>
          </a:xfrm>
        </p:spPr>
      </p:pic>
    </p:spTree>
    <p:extLst>
      <p:ext uri="{BB962C8B-B14F-4D97-AF65-F5344CB8AC3E}">
        <p14:creationId xmlns:p14="http://schemas.microsoft.com/office/powerpoint/2010/main" val="385499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closer to the finish line…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Project costs increased to $4.2 million</a:t>
            </a:r>
          </a:p>
          <a:p>
            <a:r>
              <a:rPr lang="en-US" dirty="0"/>
              <a:t>Largest donor to the campaign added $80,000 to his gift at the end</a:t>
            </a:r>
          </a:p>
          <a:p>
            <a:r>
              <a:rPr lang="en-US" dirty="0"/>
              <a:t>$</a:t>
            </a:r>
            <a:r>
              <a:rPr lang="en-US" dirty="0" smtClean="0"/>
              <a:t>2.15 </a:t>
            </a:r>
            <a:r>
              <a:rPr lang="en-US" dirty="0"/>
              <a:t>million raised</a:t>
            </a:r>
            <a:r>
              <a:rPr lang="en-US" dirty="0" smtClean="0"/>
              <a:t>!!!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71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final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Largest gift $330,000</a:t>
            </a:r>
          </a:p>
          <a:p>
            <a:r>
              <a:rPr lang="en-US" dirty="0" smtClean="0"/>
              <a:t>4 donors at $100,000</a:t>
            </a:r>
          </a:p>
          <a:p>
            <a:r>
              <a:rPr lang="en-US" dirty="0" smtClean="0"/>
              <a:t>Our sweet spot was $15,000 to $25,000</a:t>
            </a:r>
          </a:p>
          <a:p>
            <a:r>
              <a:rPr lang="en-US" dirty="0" smtClean="0"/>
              <a:t>Largest gift ever to Magee (to date)</a:t>
            </a:r>
          </a:p>
          <a:p>
            <a:r>
              <a:rPr lang="en-US" dirty="0" smtClean="0"/>
              <a:t>Some foundation &amp; corporate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85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celebrate with donors!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VIP Grand Opening Reception</a:t>
            </a:r>
          </a:p>
          <a:p>
            <a:r>
              <a:rPr lang="en-US" dirty="0"/>
              <a:t>Red carpet entrance in garage to elevator</a:t>
            </a:r>
          </a:p>
          <a:p>
            <a:r>
              <a:rPr lang="en-US" dirty="0"/>
              <a:t>Each named area ($15,000 and above) had a ribbon cutting</a:t>
            </a:r>
          </a:p>
          <a:p>
            <a:r>
              <a:rPr lang="en-US" dirty="0"/>
              <a:t>Recognition of top donors/campaign leaders with special gift</a:t>
            </a:r>
          </a:p>
          <a:p>
            <a:r>
              <a:rPr lang="en-US" dirty="0"/>
              <a:t>Guided tours and lots of pictures for donors</a:t>
            </a:r>
          </a:p>
        </p:txBody>
      </p:sp>
    </p:spTree>
    <p:extLst>
      <p:ext uri="{BB962C8B-B14F-4D97-AF65-F5344CB8AC3E}">
        <p14:creationId xmlns:p14="http://schemas.microsoft.com/office/powerpoint/2010/main" val="157296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Magee Rehab Hospital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Founded in 1958 through the ultimate planned giving story</a:t>
            </a:r>
          </a:p>
          <a:p>
            <a:r>
              <a:rPr lang="en-US" dirty="0"/>
              <a:t>Treat people recovering from brain and spinal cord injuries, strokes, amputations, and other life changing injuries</a:t>
            </a:r>
          </a:p>
          <a:p>
            <a:r>
              <a:rPr lang="en-US" dirty="0"/>
              <a:t>Raise about $3 million per year</a:t>
            </a:r>
          </a:p>
        </p:txBody>
      </p:sp>
    </p:spTree>
    <p:extLst>
      <p:ext uri="{BB962C8B-B14F-4D97-AF65-F5344CB8AC3E}">
        <p14:creationId xmlns:p14="http://schemas.microsoft.com/office/powerpoint/2010/main" val="97729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78" y="1779588"/>
            <a:ext cx="3709644" cy="2473325"/>
          </a:xfrm>
        </p:spPr>
      </p:pic>
    </p:spTree>
    <p:extLst>
      <p:ext uri="{BB962C8B-B14F-4D97-AF65-F5344CB8AC3E}">
        <p14:creationId xmlns:p14="http://schemas.microsoft.com/office/powerpoint/2010/main" val="113939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06" y="1779588"/>
            <a:ext cx="3709987" cy="2473325"/>
          </a:xfrm>
        </p:spPr>
      </p:pic>
    </p:spTree>
    <p:extLst>
      <p:ext uri="{BB962C8B-B14F-4D97-AF65-F5344CB8AC3E}">
        <p14:creationId xmlns:p14="http://schemas.microsoft.com/office/powerpoint/2010/main" val="74741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92" y="1779588"/>
            <a:ext cx="3706016" cy="2473325"/>
          </a:xfrm>
        </p:spPr>
      </p:pic>
    </p:spTree>
    <p:extLst>
      <p:ext uri="{BB962C8B-B14F-4D97-AF65-F5344CB8AC3E}">
        <p14:creationId xmlns:p14="http://schemas.microsoft.com/office/powerpoint/2010/main" val="104179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92" y="1779588"/>
            <a:ext cx="3706016" cy="2473325"/>
          </a:xfrm>
        </p:spPr>
      </p:pic>
    </p:spTree>
    <p:extLst>
      <p:ext uri="{BB962C8B-B14F-4D97-AF65-F5344CB8AC3E}">
        <p14:creationId xmlns:p14="http://schemas.microsoft.com/office/powerpoint/2010/main" val="198412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92" y="1779588"/>
            <a:ext cx="3706016" cy="2473325"/>
          </a:xfrm>
        </p:spPr>
      </p:pic>
    </p:spTree>
    <p:extLst>
      <p:ext uri="{BB962C8B-B14F-4D97-AF65-F5344CB8AC3E}">
        <p14:creationId xmlns:p14="http://schemas.microsoft.com/office/powerpoint/2010/main" val="242070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92" y="1779588"/>
            <a:ext cx="3706016" cy="2473325"/>
          </a:xfrm>
        </p:spPr>
      </p:pic>
    </p:spTree>
    <p:extLst>
      <p:ext uri="{BB962C8B-B14F-4D97-AF65-F5344CB8AC3E}">
        <p14:creationId xmlns:p14="http://schemas.microsoft.com/office/powerpoint/2010/main" val="251374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36" y="1779588"/>
            <a:ext cx="3584528" cy="2473325"/>
          </a:xfrm>
        </p:spPr>
      </p:pic>
    </p:spTree>
    <p:extLst>
      <p:ext uri="{BB962C8B-B14F-4D97-AF65-F5344CB8AC3E}">
        <p14:creationId xmlns:p14="http://schemas.microsoft.com/office/powerpoint/2010/main" val="180050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do it again!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Lunchtime ribbon cutting with former patients</a:t>
            </a:r>
          </a:p>
          <a:p>
            <a:r>
              <a:rPr lang="en-US" dirty="0"/>
              <a:t>Staff, patients, family members, and donors attended</a:t>
            </a:r>
          </a:p>
          <a:p>
            <a:r>
              <a:rPr lang="en-US" dirty="0"/>
              <a:t>Guided tours</a:t>
            </a:r>
          </a:p>
          <a:p>
            <a:r>
              <a:rPr lang="en-US" dirty="0"/>
              <a:t>News coverage</a:t>
            </a:r>
          </a:p>
        </p:txBody>
      </p:sp>
    </p:spTree>
    <p:extLst>
      <p:ext uri="{BB962C8B-B14F-4D97-AF65-F5344CB8AC3E}">
        <p14:creationId xmlns:p14="http://schemas.microsoft.com/office/powerpoint/2010/main" val="23525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for patient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First art therapy session held at 1:00 that day</a:t>
            </a:r>
          </a:p>
          <a:p>
            <a:r>
              <a:rPr lang="en-US" dirty="0"/>
              <a:t>Therapy sessions happening outside instead of inside</a:t>
            </a:r>
          </a:p>
          <a:p>
            <a:r>
              <a:rPr lang="en-US" dirty="0"/>
              <a:t>Patients and families eating outside </a:t>
            </a:r>
          </a:p>
          <a:p>
            <a:r>
              <a:rPr lang="en-US" dirty="0"/>
              <a:t>First spirituality services held that weekend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65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Therapy Studio- Day 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741978" y="4004441"/>
            <a:ext cx="3279780" cy="437019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pic>
        <p:nvPicPr>
          <p:cNvPr id="3074" name="Picture 2" descr="3ba10dd2-1d74-48ce-bdd4-fa6879e99d77@namprd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83" y="1703127"/>
            <a:ext cx="3278625" cy="245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03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magical little place at 16</a:t>
            </a:r>
            <a:r>
              <a:rPr lang="en-US" sz="2800" baseline="30000" dirty="0"/>
              <a:t>Th</a:t>
            </a:r>
            <a:r>
              <a:rPr lang="en-US" sz="2800" dirty="0"/>
              <a:t> &amp; Race Streets</a:t>
            </a:r>
          </a:p>
        </p:txBody>
      </p:sp>
      <p:pic>
        <p:nvPicPr>
          <p:cNvPr id="1026" name="Picture 2" descr="No photo description available.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92" y="1779588"/>
            <a:ext cx="1921416" cy="24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66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Therapy Studio Today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BCA4EE-153A-4C74-BE24-042AE538FFF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859138" y="1583930"/>
            <a:ext cx="4744861" cy="2668984"/>
          </a:xfrm>
        </p:spPr>
      </p:pic>
    </p:spTree>
    <p:extLst>
      <p:ext uri="{BB962C8B-B14F-4D97-AF65-F5344CB8AC3E}">
        <p14:creationId xmlns:p14="http://schemas.microsoft.com/office/powerpoint/2010/main" val="341410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dust settled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The Creative Therapy Centers and Healing Gardens is the most used area</a:t>
            </a:r>
          </a:p>
          <a:p>
            <a:r>
              <a:rPr lang="en-US" dirty="0"/>
              <a:t>Staff loves it too!</a:t>
            </a:r>
          </a:p>
          <a:p>
            <a:r>
              <a:rPr lang="en-US" dirty="0"/>
              <a:t>Other named areas were funded and dedicated over the next </a:t>
            </a:r>
            <a:r>
              <a:rPr lang="en-US" dirty="0" smtClean="0"/>
              <a:t>6-18 months</a:t>
            </a:r>
            <a:endParaRPr lang="en-US" dirty="0"/>
          </a:p>
          <a:p>
            <a:r>
              <a:rPr lang="en-US" dirty="0"/>
              <a:t>$1 million endowment fund created and funded within 15 months</a:t>
            </a:r>
          </a:p>
        </p:txBody>
      </p:sp>
    </p:spTree>
    <p:extLst>
      <p:ext uri="{BB962C8B-B14F-4D97-AF65-F5344CB8AC3E}">
        <p14:creationId xmlns:p14="http://schemas.microsoft.com/office/powerpoint/2010/main" val="331336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Next we launched the Creative Therapies Endowment Fund and raised $1.25 million to support the program expenses</a:t>
            </a:r>
          </a:p>
          <a:p>
            <a:r>
              <a:rPr lang="en-US" dirty="0"/>
              <a:t>Email to donors on the 1 and 5 year anniversaries</a:t>
            </a:r>
          </a:p>
          <a:p>
            <a:r>
              <a:rPr lang="en-US" dirty="0"/>
              <a:t>Has become the </a:t>
            </a:r>
            <a:r>
              <a:rPr lang="en-US" dirty="0" smtClean="0"/>
              <a:t>crown jewel </a:t>
            </a:r>
            <a:r>
              <a:rPr lang="en-US" dirty="0"/>
              <a:t>of the hospital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2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Donor Recognition Moves Inside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Consistent </a:t>
            </a:r>
            <a:r>
              <a:rPr lang="en-US" dirty="0"/>
              <a:t>policy for donor recognition created and followed throughout the hospital</a:t>
            </a:r>
          </a:p>
          <a:p>
            <a:r>
              <a:rPr lang="en-US" dirty="0"/>
              <a:t>Same style of donor recognition plaques used throughout the hospital</a:t>
            </a:r>
          </a:p>
        </p:txBody>
      </p:sp>
    </p:spTree>
    <p:extLst>
      <p:ext uri="{BB962C8B-B14F-4D97-AF65-F5344CB8AC3E}">
        <p14:creationId xmlns:p14="http://schemas.microsoft.com/office/powerpoint/2010/main" val="13668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Consistent Donor Recognition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5338" y="2088753"/>
            <a:ext cx="2473325" cy="1854993"/>
          </a:xfrm>
        </p:spPr>
      </p:pic>
    </p:spTree>
    <p:extLst>
      <p:ext uri="{BB962C8B-B14F-4D97-AF65-F5344CB8AC3E}">
        <p14:creationId xmlns:p14="http://schemas.microsoft.com/office/powerpoint/2010/main" val="35798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Since it opened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Hospital renovated &amp; Believe </a:t>
            </a:r>
            <a:r>
              <a:rPr lang="en-US" dirty="0"/>
              <a:t>in a Way Back naming campaign was born in 2019 and raised $</a:t>
            </a:r>
            <a:r>
              <a:rPr lang="en-US" dirty="0" smtClean="0"/>
              <a:t>750,000 for named areas</a:t>
            </a:r>
            <a:endParaRPr lang="en-US" dirty="0"/>
          </a:p>
          <a:p>
            <a:r>
              <a:rPr lang="en-US" dirty="0"/>
              <a:t>Spirituality Center now doubles as a Music Therapy studio</a:t>
            </a:r>
          </a:p>
          <a:p>
            <a:r>
              <a:rPr lang="en-US" dirty="0"/>
              <a:t>Patient Resource Center became our offices</a:t>
            </a:r>
          </a:p>
          <a:p>
            <a:r>
              <a:rPr lang="en-US" dirty="0"/>
              <a:t>Still going strong 6 years later</a:t>
            </a:r>
          </a:p>
        </p:txBody>
      </p:sp>
    </p:spTree>
    <p:extLst>
      <p:ext uri="{BB962C8B-B14F-4D97-AF65-F5344CB8AC3E}">
        <p14:creationId xmlns:p14="http://schemas.microsoft.com/office/powerpoint/2010/main" val="384333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raised our 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Improved relationships with donors</a:t>
            </a:r>
          </a:p>
          <a:p>
            <a:r>
              <a:rPr lang="en-US" dirty="0"/>
              <a:t>Built pride among board and staff</a:t>
            </a:r>
          </a:p>
          <a:p>
            <a:r>
              <a:rPr lang="en-US" dirty="0"/>
              <a:t>Increased funds raised each year since then</a:t>
            </a:r>
          </a:p>
        </p:txBody>
      </p:sp>
    </p:spTree>
    <p:extLst>
      <p:ext uri="{BB962C8B-B14F-4D97-AF65-F5344CB8AC3E}">
        <p14:creationId xmlns:p14="http://schemas.microsoft.com/office/powerpoint/2010/main" val="181057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personal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Raised the bar for my career</a:t>
            </a:r>
          </a:p>
          <a:p>
            <a:r>
              <a:rPr lang="en-US" dirty="0"/>
              <a:t>Great sense of personal satisfaction</a:t>
            </a:r>
          </a:p>
          <a:p>
            <a:r>
              <a:rPr lang="en-US" dirty="0"/>
              <a:t>One more piece of my legacy at Magee</a:t>
            </a:r>
          </a:p>
        </p:txBody>
      </p:sp>
    </p:spTree>
    <p:extLst>
      <p:ext uri="{BB962C8B-B14F-4D97-AF65-F5344CB8AC3E}">
        <p14:creationId xmlns:p14="http://schemas.microsoft.com/office/powerpoint/2010/main" val="30346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Recap- How to do it right the </a:t>
            </a:r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You have to be ready and have donors ready to give</a:t>
            </a:r>
          </a:p>
          <a:p>
            <a:r>
              <a:rPr lang="en-US" dirty="0"/>
              <a:t>The project has to be right- this had something for everyone</a:t>
            </a:r>
          </a:p>
          <a:p>
            <a:r>
              <a:rPr lang="en-US" dirty="0"/>
              <a:t>People need to be able to clearly see, feel, and understand the impact it will make</a:t>
            </a:r>
          </a:p>
          <a:p>
            <a:r>
              <a:rPr lang="en-US" dirty="0"/>
              <a:t>It has to be exciting</a:t>
            </a:r>
          </a:p>
        </p:txBody>
      </p:sp>
    </p:spTree>
    <p:extLst>
      <p:ext uri="{BB962C8B-B14F-4D97-AF65-F5344CB8AC3E}">
        <p14:creationId xmlns:p14="http://schemas.microsoft.com/office/powerpoint/2010/main" val="25358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of how to do it right…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Volunteers have to </a:t>
            </a:r>
            <a:r>
              <a:rPr lang="en-US" dirty="0" smtClean="0"/>
              <a:t>lead, give, </a:t>
            </a:r>
            <a:r>
              <a:rPr lang="en-US" dirty="0"/>
              <a:t>and get</a:t>
            </a:r>
          </a:p>
          <a:p>
            <a:r>
              <a:rPr lang="en-US" dirty="0"/>
              <a:t>Donor recognition plan helped us to raise more $$$</a:t>
            </a:r>
          </a:p>
          <a:p>
            <a:r>
              <a:rPr lang="en-US" dirty="0"/>
              <a:t>Stay in touch as the campaign is progressing</a:t>
            </a:r>
          </a:p>
          <a:p>
            <a:r>
              <a:rPr lang="en-US" dirty="0"/>
              <a:t>Celebrate success</a:t>
            </a:r>
          </a:p>
          <a:p>
            <a:r>
              <a:rPr lang="en-US" dirty="0"/>
              <a:t>It doesn’t end when it ends- the whole process just starts over again!</a:t>
            </a:r>
          </a:p>
        </p:txBody>
      </p:sp>
    </p:spTree>
    <p:extLst>
      <p:ext uri="{BB962C8B-B14F-4D97-AF65-F5344CB8AC3E}">
        <p14:creationId xmlns:p14="http://schemas.microsoft.com/office/powerpoint/2010/main" val="158613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Campaign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Pressure from the board to do a campaign</a:t>
            </a:r>
          </a:p>
          <a:p>
            <a:r>
              <a:rPr lang="en-US" dirty="0"/>
              <a:t>Wanted a large goal like $5 million+ (settled on $1 million)</a:t>
            </a:r>
          </a:p>
          <a:p>
            <a:r>
              <a:rPr lang="en-US" dirty="0"/>
              <a:t>Had a matching grant from the state for $1 million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17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Enabled moments like this to happen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31" y="1779588"/>
            <a:ext cx="3298338" cy="247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9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gardens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92" y="1779588"/>
            <a:ext cx="3706016" cy="2473325"/>
          </a:xfrm>
        </p:spPr>
      </p:pic>
    </p:spTree>
    <p:extLst>
      <p:ext uri="{BB962C8B-B14F-4D97-AF65-F5344CB8AC3E}">
        <p14:creationId xmlns:p14="http://schemas.microsoft.com/office/powerpoint/2010/main" val="337577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Windows to the City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06" y="1779588"/>
            <a:ext cx="3709987" cy="2473325"/>
          </a:xfrm>
        </p:spPr>
      </p:pic>
    </p:spTree>
    <p:extLst>
      <p:ext uri="{BB962C8B-B14F-4D97-AF65-F5344CB8AC3E}">
        <p14:creationId xmlns:p14="http://schemas.microsoft.com/office/powerpoint/2010/main" val="110199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Duffy Avenue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92" y="1779588"/>
            <a:ext cx="3706016" cy="2473325"/>
          </a:xfrm>
        </p:spPr>
      </p:pic>
    </p:spTree>
    <p:extLst>
      <p:ext uri="{BB962C8B-B14F-4D97-AF65-F5344CB8AC3E}">
        <p14:creationId xmlns:p14="http://schemas.microsoft.com/office/powerpoint/2010/main" val="14673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Feature (not a great idea)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92" y="1779588"/>
            <a:ext cx="3706016" cy="2473325"/>
          </a:xfrm>
        </p:spPr>
      </p:pic>
    </p:spTree>
    <p:extLst>
      <p:ext uri="{BB962C8B-B14F-4D97-AF65-F5344CB8AC3E}">
        <p14:creationId xmlns:p14="http://schemas.microsoft.com/office/powerpoint/2010/main" val="251486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Segal Street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92" y="1779588"/>
            <a:ext cx="3706016" cy="2473325"/>
          </a:xfrm>
        </p:spPr>
      </p:pic>
    </p:spTree>
    <p:extLst>
      <p:ext uri="{BB962C8B-B14F-4D97-AF65-F5344CB8AC3E}">
        <p14:creationId xmlns:p14="http://schemas.microsoft.com/office/powerpoint/2010/main" val="84466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Greenhouse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92" y="1779588"/>
            <a:ext cx="3706016" cy="2473325"/>
          </a:xfrm>
        </p:spPr>
      </p:pic>
    </p:spTree>
    <p:extLst>
      <p:ext uri="{BB962C8B-B14F-4D97-AF65-F5344CB8AC3E}">
        <p14:creationId xmlns:p14="http://schemas.microsoft.com/office/powerpoint/2010/main" val="8574349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Social Center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92" y="1779588"/>
            <a:ext cx="3706016" cy="2473325"/>
          </a:xfrm>
        </p:spPr>
      </p:pic>
    </p:spTree>
    <p:extLst>
      <p:ext uri="{BB962C8B-B14F-4D97-AF65-F5344CB8AC3E}">
        <p14:creationId xmlns:p14="http://schemas.microsoft.com/office/powerpoint/2010/main" val="725801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92" y="1779588"/>
            <a:ext cx="3706016" cy="2473325"/>
          </a:xfrm>
        </p:spPr>
      </p:pic>
    </p:spTree>
    <p:extLst>
      <p:ext uri="{BB962C8B-B14F-4D97-AF65-F5344CB8AC3E}">
        <p14:creationId xmlns:p14="http://schemas.microsoft.com/office/powerpoint/2010/main" val="26952156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92" y="1779588"/>
            <a:ext cx="3706016" cy="2473325"/>
          </a:xfrm>
        </p:spPr>
      </p:pic>
    </p:spTree>
    <p:extLst>
      <p:ext uri="{BB962C8B-B14F-4D97-AF65-F5344CB8AC3E}">
        <p14:creationId xmlns:p14="http://schemas.microsoft.com/office/powerpoint/2010/main" val="720136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Areas to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Cafeteria Renovations</a:t>
            </a:r>
          </a:p>
          <a:p>
            <a:r>
              <a:rPr lang="en-US" dirty="0"/>
              <a:t>Dialysis Center</a:t>
            </a:r>
          </a:p>
          <a:p>
            <a:r>
              <a:rPr lang="en-US" dirty="0"/>
              <a:t>Nurse Alert System</a:t>
            </a:r>
          </a:p>
          <a:p>
            <a:r>
              <a:rPr lang="en-US" dirty="0"/>
              <a:t>Ventilator Upgrades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07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Reach out if I </a:t>
            </a:r>
            <a:r>
              <a:rPr lang="en-US" smtClean="0"/>
              <a:t>can help…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Mark Chilutti, CFRE</a:t>
            </a:r>
          </a:p>
          <a:p>
            <a:pPr marL="0" indent="0" algn="ctr">
              <a:buNone/>
            </a:pPr>
            <a:r>
              <a:rPr lang="en-US" dirty="0"/>
              <a:t>Magee Rehab Hospital- Jefferson Health</a:t>
            </a:r>
          </a:p>
          <a:p>
            <a:pPr marL="0" indent="0" algn="ctr">
              <a:buNone/>
            </a:pPr>
            <a:r>
              <a:rPr lang="en-US" dirty="0"/>
              <a:t>Mark.Chilutti@Jefferson.edu</a:t>
            </a:r>
          </a:p>
        </p:txBody>
      </p:sp>
    </p:spTree>
    <p:extLst>
      <p:ext uri="{BB962C8B-B14F-4D97-AF65-F5344CB8AC3E}">
        <p14:creationId xmlns:p14="http://schemas.microsoft.com/office/powerpoint/2010/main" val="4123806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Well, how did it 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Only raised $436,000 from </a:t>
            </a:r>
            <a:r>
              <a:rPr lang="en-US" dirty="0" smtClean="0"/>
              <a:t>donors</a:t>
            </a:r>
          </a:p>
          <a:p>
            <a:r>
              <a:rPr lang="en-US" dirty="0" smtClean="0"/>
              <a:t>One gift of $100,000</a:t>
            </a:r>
            <a:endParaRPr lang="en-US" dirty="0"/>
          </a:p>
          <a:p>
            <a:r>
              <a:rPr lang="en-US" dirty="0"/>
              <a:t>And even that took a lot of work</a:t>
            </a:r>
          </a:p>
          <a:p>
            <a:r>
              <a:rPr lang="en-US" dirty="0"/>
              <a:t>Eye opening and deflating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43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knew when we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Couldn’t be the Ron &amp; Mark show</a:t>
            </a:r>
          </a:p>
          <a:p>
            <a:r>
              <a:rPr lang="en-US" dirty="0" smtClean="0"/>
              <a:t>Lacked </a:t>
            </a:r>
            <a:r>
              <a:rPr lang="en-US" dirty="0"/>
              <a:t>volunteers to ask people for support</a:t>
            </a:r>
          </a:p>
          <a:p>
            <a:r>
              <a:rPr lang="en-US" dirty="0"/>
              <a:t>Had full board support, but not at </a:t>
            </a:r>
            <a:r>
              <a:rPr lang="en-US" dirty="0" smtClean="0"/>
              <a:t>high enough </a:t>
            </a:r>
            <a:r>
              <a:rPr lang="en-US" dirty="0"/>
              <a:t>levels</a:t>
            </a:r>
          </a:p>
          <a:p>
            <a:r>
              <a:rPr lang="en-US" dirty="0"/>
              <a:t>Limited major gift prospects</a:t>
            </a:r>
          </a:p>
        </p:txBody>
      </p:sp>
    </p:spTree>
    <p:extLst>
      <p:ext uri="{BB962C8B-B14F-4D97-AF65-F5344CB8AC3E}">
        <p14:creationId xmlns:p14="http://schemas.microsoft.com/office/powerpoint/2010/main" val="912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PICON2023-Template-Jan2023  -  Read-Only" id="{71057602-357C-427D-B236-976A94E02BDE}" vid="{700F57DB-343F-4DDF-99EC-E8ECFF44D5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AFPICON2023-Template-Jan2023</Template>
  <TotalTime>412</TotalTime>
  <Words>1440</Words>
  <Application>Microsoft Office PowerPoint</Application>
  <PresentationFormat>On-screen Show (16:9)</PresentationFormat>
  <Paragraphs>203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Calibri</vt:lpstr>
      <vt:lpstr>Gotham Light</vt:lpstr>
      <vt:lpstr>Gotham Medium</vt:lpstr>
      <vt:lpstr>Office Theme</vt:lpstr>
      <vt:lpstr>A Tale of Two Campaigns (One that was a success, one that failed, and why)</vt:lpstr>
      <vt:lpstr>Today’s Topics</vt:lpstr>
      <vt:lpstr>PowerPoint Presentation</vt:lpstr>
      <vt:lpstr>About Magee Rehab Hospital </vt:lpstr>
      <vt:lpstr>A magical little place at 16Th &amp; Race Streets</vt:lpstr>
      <vt:lpstr>The First Campaign</vt:lpstr>
      <vt:lpstr>4 Areas to Support</vt:lpstr>
      <vt:lpstr>Well, how did it go?</vt:lpstr>
      <vt:lpstr>What we knew when we started</vt:lpstr>
      <vt:lpstr>What we learned along the way</vt:lpstr>
      <vt:lpstr>PowerPoint Presentation</vt:lpstr>
      <vt:lpstr>What I learned along the way</vt:lpstr>
      <vt:lpstr>So how did we get ready?</vt:lpstr>
      <vt:lpstr>PowerPoint Presentation</vt:lpstr>
      <vt:lpstr>How we backed into the campaign</vt:lpstr>
      <vt:lpstr>PowerPoint Presentation</vt:lpstr>
      <vt:lpstr>PowerPoint Presentation</vt:lpstr>
      <vt:lpstr>PowerPoint Presentation</vt:lpstr>
      <vt:lpstr>Let’s do this right!</vt:lpstr>
      <vt:lpstr>PowerPoint Presentation</vt:lpstr>
      <vt:lpstr>Write/produce an effective case statement</vt:lpstr>
      <vt:lpstr>PowerPoint Presentation</vt:lpstr>
      <vt:lpstr>The Ingredients</vt:lpstr>
      <vt:lpstr>The Secret Ingredient….</vt:lpstr>
      <vt:lpstr>The Creative Therapy Center &amp; Healing Gardens</vt:lpstr>
      <vt:lpstr>Indoor &amp; Outdoor features</vt:lpstr>
      <vt:lpstr>How that helped us be successful</vt:lpstr>
      <vt:lpstr>Donor Recognition Wall Design</vt:lpstr>
      <vt:lpstr>PowerPoint Presentation</vt:lpstr>
      <vt:lpstr>Plaques for Named Areas</vt:lpstr>
      <vt:lpstr>PowerPoint Presentation</vt:lpstr>
      <vt:lpstr>We’re finally ready to go!</vt:lpstr>
      <vt:lpstr>Leading by example</vt:lpstr>
      <vt:lpstr>Lots of momentum and excitement</vt:lpstr>
      <vt:lpstr>Construction tour with donors</vt:lpstr>
      <vt:lpstr>Sharing the plan with Staff and Guests</vt:lpstr>
      <vt:lpstr>Getting closer to the finish line…</vt:lpstr>
      <vt:lpstr>The final numbers</vt:lpstr>
      <vt:lpstr>Time to celebrate with donors!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do it again!</vt:lpstr>
      <vt:lpstr>Time for patient care</vt:lpstr>
      <vt:lpstr>Art Therapy Studio- Day One</vt:lpstr>
      <vt:lpstr>Art Therapy Studio Today</vt:lpstr>
      <vt:lpstr>After the dust settled</vt:lpstr>
      <vt:lpstr>PowerPoint Presentation</vt:lpstr>
      <vt:lpstr>Donor Recognition Moves Inside</vt:lpstr>
      <vt:lpstr>Consistent Donor Recognition</vt:lpstr>
      <vt:lpstr>Since it opened</vt:lpstr>
      <vt:lpstr>How it raised our bar</vt:lpstr>
      <vt:lpstr>The personal impact</vt:lpstr>
      <vt:lpstr>Recap- How to do it right the 1st time</vt:lpstr>
      <vt:lpstr>more of how to do it right…</vt:lpstr>
      <vt:lpstr>Enabled moments like this to happen </vt:lpstr>
      <vt:lpstr>Multiple gardens</vt:lpstr>
      <vt:lpstr>Windows to the City</vt:lpstr>
      <vt:lpstr>Duffy Avenue</vt:lpstr>
      <vt:lpstr>Water Feature (not a great idea)</vt:lpstr>
      <vt:lpstr>Segal Street</vt:lpstr>
      <vt:lpstr>The Greenhouse</vt:lpstr>
      <vt:lpstr>Patient Social Center</vt:lpstr>
      <vt:lpstr>PowerPoint Presentation</vt:lpstr>
      <vt:lpstr>PowerPoint Presentation</vt:lpstr>
      <vt:lpstr>Reach out if I can help…</vt:lpstr>
    </vt:vector>
  </TitlesOfParts>
  <Company>Magee Rehabilitation Hospital - Jefferson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Chilutti</dc:creator>
  <cp:lastModifiedBy>Mark Chilutti</cp:lastModifiedBy>
  <cp:revision>39</cp:revision>
  <dcterms:created xsi:type="dcterms:W3CDTF">2023-01-11T18:46:46Z</dcterms:created>
  <dcterms:modified xsi:type="dcterms:W3CDTF">2023-01-25T19:19:28Z</dcterms:modified>
</cp:coreProperties>
</file>